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2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_rels/slideMaster1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23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24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22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21.xml.rels" ContentType="application/vnd.openxmlformats-package.relationships+xml"/>
  <Override PartName="/ppt/slideMasters/_rels/slideMaster19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18.xml.rels" ContentType="application/vnd.openxmlformats-package.relationships+xml"/>
  <Override PartName="/ppt/slideMasters/slideMaster14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13.xml" ContentType="application/vnd.openxmlformats-officedocument.presentationml.slideMaster+xml"/>
  <Override PartName="/ppt/presProps.xml" ContentType="application/vnd.openxmlformats-officedocument.presentationml.presProps+xml"/>
  <Override PartName="/ppt/theme/theme10.xml" ContentType="application/vnd.openxmlformats-officedocument.theme+xml"/>
  <Override PartName="/ppt/theme/theme9.xml" ContentType="application/vnd.openxmlformats-officedocument.theme+xml"/>
  <Override PartName="/ppt/theme/theme8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13.xml" ContentType="application/vnd.openxmlformats-officedocument.theme+xml"/>
  <Override PartName="/ppt/theme/theme3.xml" ContentType="application/vnd.openxmlformats-officedocument.theme+xml"/>
  <Override PartName="/ppt/theme/theme12.xml" ContentType="application/vnd.openxmlformats-officedocument.theme+xml"/>
  <Override PartName="/ppt/theme/theme2.xml" ContentType="application/vnd.openxmlformats-officedocument.theme+xml"/>
  <Override PartName="/ppt/theme/theme11.xml" ContentType="application/vnd.openxmlformats-officedocument.theme+xml"/>
  <Override PartName="/ppt/theme/theme25.xml" ContentType="application/vnd.openxmlformats-officedocument.theme+xml"/>
  <Override PartName="/ppt/theme/theme24.xml" ContentType="application/vnd.openxmlformats-officedocument.theme+xml"/>
  <Override PartName="/ppt/theme/theme23.xml" ContentType="application/vnd.openxmlformats-officedocument.theme+xml"/>
  <Override PartName="/ppt/theme/theme1.xml" ContentType="application/vnd.openxmlformats-officedocument.theme+xml"/>
  <Override PartName="/ppt/theme/theme22.xml" ContentType="application/vnd.openxmlformats-officedocument.theme+xml"/>
  <Override PartName="/ppt/theme/theme21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18.xml" ContentType="application/vnd.openxmlformats-officedocument.theme+xml"/>
  <Override PartName="/ppt/theme/theme17.xml" ContentType="application/vnd.openxmlformats-officedocument.theme+xml"/>
  <Override PartName="/ppt/theme/theme16.xml" ContentType="application/vnd.openxmlformats-officedocument.theme+xml"/>
  <Override PartName="/ppt/theme/theme15.xml" ContentType="application/vnd.openxmlformats-officedocument.theme+xml"/>
  <Override PartName="/ppt/theme/theme14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  <p:sldMasterId id="2147483672" r:id="rId14"/>
    <p:sldMasterId id="2147483674" r:id="rId15"/>
    <p:sldMasterId id="2147483676" r:id="rId16"/>
    <p:sldMasterId id="2147483678" r:id="rId17"/>
    <p:sldMasterId id="2147483680" r:id="rId18"/>
    <p:sldMasterId id="2147483682" r:id="rId19"/>
    <p:sldMasterId id="2147483684" r:id="rId20"/>
    <p:sldMasterId id="2147483686" r:id="rId21"/>
    <p:sldMasterId id="2147483688" r:id="rId22"/>
    <p:sldMasterId id="2147483690" r:id="rId23"/>
    <p:sldMasterId id="2147483692" r:id="rId24"/>
    <p:sldMasterId id="2147483694" r:id="rId25"/>
  </p:sldMasterIdLst>
  <p:notesMasterIdLst>
    <p:notesMasterId r:id="rId26"/>
  </p:notesMasterIdLst>
  <p:sldIdLst>
    <p:sldId id="256" r:id="rId27"/>
    <p:sldId id="257" r:id="rId28"/>
    <p:sldId id="258" r:id="rId29"/>
    <p:sldId id="259" r:id="rId30"/>
    <p:sldId id="260" r:id="rId31"/>
    <p:sldId id="261" r:id="rId32"/>
    <p:sldId id="262" r:id="rId3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Master" Target="slideMasters/slideMaster19.xml"/><Relationship Id="rId21" Type="http://schemas.openxmlformats.org/officeDocument/2006/relationships/slideMaster" Target="slideMasters/slideMaster20.xml"/><Relationship Id="rId22" Type="http://schemas.openxmlformats.org/officeDocument/2006/relationships/slideMaster" Target="slideMasters/slideMaster21.xml"/><Relationship Id="rId23" Type="http://schemas.openxmlformats.org/officeDocument/2006/relationships/slideMaster" Target="slideMasters/slideMaster22.xml"/><Relationship Id="rId24" Type="http://schemas.openxmlformats.org/officeDocument/2006/relationships/slideMaster" Target="slideMasters/slideMaster23.xml"/><Relationship Id="rId25" Type="http://schemas.openxmlformats.org/officeDocument/2006/relationships/slideMaster" Target="slideMasters/slideMaster24.xml"/><Relationship Id="rId26" Type="http://schemas.openxmlformats.org/officeDocument/2006/relationships/notesMaster" Target="notesMasters/notesMaster1.xml"/><Relationship Id="rId27" Type="http://schemas.openxmlformats.org/officeDocument/2006/relationships/slide" Target="slides/slide1.xml"/><Relationship Id="rId28" Type="http://schemas.openxmlformats.org/officeDocument/2006/relationships/slide" Target="slides/slide2.xml"/><Relationship Id="rId29" Type="http://schemas.openxmlformats.org/officeDocument/2006/relationships/slide" Target="slides/slide3.xml"/><Relationship Id="rId30" Type="http://schemas.openxmlformats.org/officeDocument/2006/relationships/slide" Target="slides/slide4.xml"/><Relationship Id="rId31" Type="http://schemas.openxmlformats.org/officeDocument/2006/relationships/slide" Target="slides/slide5.xml"/><Relationship Id="rId32" Type="http://schemas.openxmlformats.org/officeDocument/2006/relationships/slide" Target="slides/slide6.xml"/><Relationship Id="rId33" Type="http://schemas.openxmlformats.org/officeDocument/2006/relationships/slide" Target="slides/slide7.xml"/><Relationship Id="rId34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ldImg"/>
          </p:nvPr>
        </p:nvSpPr>
        <p:spPr>
          <a:xfrm>
            <a:off x="0" y="76428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s-MX" sz="4400" spc="-1" strike="noStrike">
                <a:solidFill>
                  <a:srgbClr val="000000"/>
                </a:solidFill>
                <a:latin typeface="Arial"/>
              </a:rPr>
              <a:t>Pulse para desplazar la diapositiva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Pulse para editar el formato de las notas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&lt;cabecera&gt;</a:t>
            </a:r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s-MX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&lt;fecha/hora&gt;</a:t>
            </a:r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4" name="PlaceHolder 5"/>
          <p:cNvSpPr>
            <a:spLocks noGrp="1"/>
          </p:cNvSpPr>
          <p:nvPr>
            <p:ph type="ft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s-MX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&lt;pie de página&gt;</a:t>
            </a:r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5" name="PlaceHolder 6"/>
          <p:cNvSpPr>
            <a:spLocks noGrp="1"/>
          </p:cNvSpPr>
          <p:nvPr>
            <p:ph type="sldNum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s-MX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B154607F-259B-46C6-97B2-380D151C33F2}" type="slidenum">
              <a:rPr b="0" lang="es-MX" sz="14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es-MX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4278960" y="10157400"/>
            <a:ext cx="3270240" cy="52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B83B0E6A-0127-4505-9681-268AE9234798}" type="slidenum">
              <a:rPr b="0" lang="es-MX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&lt;número&gt;</a:t>
            </a:fld>
            <a:endParaRPr b="0" lang="es-MX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1"/>
          <p:cNvSpPr>
            <a:spLocks noGrp="1"/>
          </p:cNvSpPr>
          <p:nvPr>
            <p:ph type="sldImg"/>
          </p:nvPr>
        </p:nvSpPr>
        <p:spPr>
          <a:xfrm>
            <a:off x="217440" y="812880"/>
            <a:ext cx="7115040" cy="3998880"/>
          </a:xfrm>
          <a:prstGeom prst="rect">
            <a:avLst/>
          </a:prstGeom>
          <a:ln w="0">
            <a:noFill/>
          </a:ln>
        </p:spPr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756000" y="5078160"/>
            <a:ext cx="6037200" cy="480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9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1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3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Predetermin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Predeterminad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Predetermina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Predeterminad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Predeterminado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Predeterminado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Predeterminado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Predeterminado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edeterminado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Predeterminado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2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4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5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6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7.xml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8.xml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9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2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20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0.xml"/>
</Relationships>
</file>

<file path=ppt/slideMasters/_rels/slideMaster21.xml.rels><?xml version="1.0" encoding="UTF-8"?>
<Relationships xmlns="http://schemas.openxmlformats.org/package/2006/relationships"><Relationship Id="rId1" Type="http://schemas.openxmlformats.org/officeDocument/2006/relationships/theme" Target="../theme/theme21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1.xml"/>
</Relationships>
</file>

<file path=ppt/slideMasters/_rels/slideMaster22.xml.rels><?xml version="1.0" encoding="UTF-8"?>
<Relationships xmlns="http://schemas.openxmlformats.org/package/2006/relationships"><Relationship Id="rId1" Type="http://schemas.openxmlformats.org/officeDocument/2006/relationships/theme" Target="../theme/theme2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2.xml"/>
</Relationships>
</file>

<file path=ppt/slideMasters/_rels/slideMaster23.xml.rels><?xml version="1.0" encoding="UTF-8"?>
<Relationships xmlns="http://schemas.openxmlformats.org/package/2006/relationships"><Relationship Id="rId1" Type="http://schemas.openxmlformats.org/officeDocument/2006/relationships/theme" Target="../theme/theme23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3.xml"/>
</Relationships>
</file>

<file path=ppt/slideMasters/_rels/slideMaster24.xml.rels><?xml version="1.0" encoding="UTF-8"?>
<Relationships xmlns="http://schemas.openxmlformats.org/package/2006/relationships"><Relationship Id="rId1" Type="http://schemas.openxmlformats.org/officeDocument/2006/relationships/theme" Target="../theme/theme24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3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3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3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3" r:id="rId3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7" r:id="rId3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9" r:id="rId3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81" r:id="rId3"/>
  </p:sldLayoutIdLst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s-MX" sz="44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4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3" r:id="rId3"/>
  </p:sldLayoutIdLst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5" r:id="rId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3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7" r:id="rId3"/>
  </p:sldLayoutIdLst>
</p:sldMaster>
</file>

<file path=ppt/slideMasters/slideMaster2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9" r:id="rId3"/>
  </p:sldLayoutIdLst>
</p:sldMaster>
</file>

<file path=ppt/slideMasters/slideMaster2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1" r:id="rId3"/>
  </p:sldLayoutIdLst>
</p:sldMaster>
</file>

<file path=ppt/slideMasters/slideMaster2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93" r:id="rId3"/>
  </p:sldLayoutIdLst>
</p:sldMaster>
</file>

<file path=ppt/slideMasters/slideMaster2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Imagen 7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5" r:id="rId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6111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s-MX" sz="44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4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3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3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Imagen 6" descr=""/>
          <p:cNvPicPr/>
          <p:nvPr/>
        </p:nvPicPr>
        <p:blipFill>
          <a:blip r:embed="rId2"/>
          <a:stretch/>
        </p:blipFill>
        <p:spPr>
          <a:xfrm>
            <a:off x="1080" y="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Imagen 5" descr=""/>
          <p:cNvPicPr/>
          <p:nvPr/>
        </p:nvPicPr>
        <p:blipFill>
          <a:blip r:embed="rId1"/>
          <a:stretch/>
        </p:blipFill>
        <p:spPr>
          <a:xfrm>
            <a:off x="0" y="15840"/>
            <a:ext cx="10047960" cy="564876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  <p:sp>
        <p:nvSpPr>
          <p:cNvPr id="147" name="CustomShape 1"/>
          <p:cNvSpPr/>
          <p:nvPr/>
        </p:nvSpPr>
        <p:spPr>
          <a:xfrm>
            <a:off x="1366920" y="2149200"/>
            <a:ext cx="6840720" cy="2395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000" spc="-1" strike="noStrike">
                <a:solidFill>
                  <a:srgbClr val="ffffff"/>
                </a:solidFill>
                <a:latin typeface="Arial"/>
                <a:ea typeface="DejaVu Sans"/>
              </a:rPr>
              <a:t>Inteligencia Emocional</a:t>
            </a:r>
            <a:br>
              <a:rPr sz="1800"/>
            </a:br>
            <a:r>
              <a:rPr b="1" lang="es-MX" sz="4000" spc="-1" strike="noStrike">
                <a:solidFill>
                  <a:srgbClr val="ffffff"/>
                </a:solidFill>
                <a:latin typeface="Calibri Light"/>
                <a:ea typeface="DejaVu Sans"/>
              </a:rPr>
              <a:t>...</a:t>
            </a:r>
            <a:br>
              <a:rPr sz="1800"/>
            </a:br>
            <a:r>
              <a:rPr b="1" lang="es-MX" sz="3600" spc="-1" strike="noStrike">
                <a:solidFill>
                  <a:srgbClr val="66e8fa"/>
                </a:solidFill>
                <a:latin typeface="Calibri"/>
                <a:ea typeface="DejaVu Sans"/>
              </a:rPr>
              <a:t>Autoconciencia</a:t>
            </a:r>
            <a:endParaRPr b="0" lang="es-MX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2"/>
          <p:cNvSpPr/>
          <p:nvPr/>
        </p:nvSpPr>
        <p:spPr>
          <a:xfrm>
            <a:off x="649080" y="281520"/>
            <a:ext cx="6550920" cy="115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400" spc="-1" strike="noStrike">
                <a:solidFill>
                  <a:srgbClr val="66e8fa"/>
                </a:solidFill>
                <a:latin typeface="Calibri"/>
                <a:ea typeface="DejaVu Sans"/>
              </a:rPr>
              <a:t>Inteligencia Emocional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CustomShape 3"/>
          <p:cNvSpPr/>
          <p:nvPr/>
        </p:nvSpPr>
        <p:spPr>
          <a:xfrm>
            <a:off x="2664000" y="1980000"/>
            <a:ext cx="6336000" cy="223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Es un proceso educativo, continuo y permanente, que permite identificar, comprender, procesar, controlar y expresar, es decir, gestionar nuestras propias emociones para el desarrollo o transformación del bienestar personal y social.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1044360" y="528480"/>
            <a:ext cx="5615640" cy="731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s-MX" sz="4000" spc="-1" strike="noStrike">
                <a:solidFill>
                  <a:srgbClr val="2c2b2b"/>
                </a:solidFill>
                <a:latin typeface="Calibri"/>
                <a:ea typeface="DejaVu Sans"/>
              </a:rPr>
              <a:t>Objetivo Del </a:t>
            </a:r>
            <a:r>
              <a:rPr b="1" lang="es-MX" sz="4000" spc="-1" strike="noStrike">
                <a:solidFill>
                  <a:srgbClr val="0c5b7b"/>
                </a:solidFill>
                <a:latin typeface="Calibri"/>
                <a:ea typeface="DejaVu Sans"/>
              </a:rPr>
              <a:t>Módulo</a:t>
            </a:r>
            <a:endParaRPr b="0" lang="es-MX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CustomShape 2"/>
          <p:cNvSpPr/>
          <p:nvPr/>
        </p:nvSpPr>
        <p:spPr>
          <a:xfrm>
            <a:off x="1800000" y="1872000"/>
            <a:ext cx="7380000" cy="158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  <a:spcBef>
                <a:spcPts val="283"/>
              </a:spcBef>
              <a:spcAft>
                <a:spcPts val="283"/>
              </a:spcAft>
            </a:pPr>
            <a:r>
              <a:rPr b="1" lang="es-MX" sz="1800" spc="-1" strike="noStrike">
                <a:solidFill>
                  <a:srgbClr val="0c5b7b"/>
                </a:solidFill>
                <a:latin typeface="Calibri"/>
                <a:ea typeface="DejaVu Sans"/>
              </a:rPr>
              <a:t>Reconocer nuestras propias emociones y las de los demás, siendo nuestra guía para gestionar el pensamiento y el comportamiento actuando adecuadamente para alcanzar el objetivo planteado.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"/>
          <p:cNvSpPr/>
          <p:nvPr/>
        </p:nvSpPr>
        <p:spPr>
          <a:xfrm>
            <a:off x="1152000" y="540000"/>
            <a:ext cx="4499640" cy="71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s-MX" sz="4000" spc="-1" strike="noStrike">
                <a:solidFill>
                  <a:srgbClr val="2c2b2b"/>
                </a:solidFill>
                <a:latin typeface="Calibri"/>
                <a:ea typeface="DejaVu Sans"/>
              </a:rPr>
              <a:t>Autoco</a:t>
            </a:r>
            <a:r>
              <a:rPr b="1" lang="es-MX" sz="4000" spc="-1" strike="noStrike">
                <a:solidFill>
                  <a:srgbClr val="0c5b7b"/>
                </a:solidFill>
                <a:latin typeface="Calibri"/>
                <a:ea typeface="DejaVu Sans"/>
              </a:rPr>
              <a:t>nciencia</a:t>
            </a:r>
            <a:endParaRPr b="0" lang="es-MX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"/>
          <p:cNvSpPr/>
          <p:nvPr/>
        </p:nvSpPr>
        <p:spPr>
          <a:xfrm>
            <a:off x="1981440" y="2128320"/>
            <a:ext cx="7378560" cy="1543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s-MX" sz="1800" spc="-1" strike="noStrike">
                <a:solidFill>
                  <a:srgbClr val="050505"/>
                </a:solidFill>
                <a:latin typeface="Calibri"/>
                <a:ea typeface="DejaVu Sans"/>
              </a:rPr>
              <a:t>La autoconciencia es la capacidad de realizar una autoevaluación realista. Incluye la comprensión de nuestras propias emociones, metas, motivaciones, fortalezas y debilidades.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3164400" y="184680"/>
            <a:ext cx="3347280" cy="1494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s-MX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55" name="CustomShape 5"/>
          <p:cNvSpPr/>
          <p:nvPr/>
        </p:nvSpPr>
        <p:spPr>
          <a:xfrm>
            <a:off x="180000" y="648000"/>
            <a:ext cx="6550920" cy="115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400" spc="-1" strike="noStrike">
                <a:solidFill>
                  <a:srgbClr val="66e8fa"/>
                </a:solidFill>
                <a:latin typeface="Calibri"/>
                <a:ea typeface="DejaVu Sans"/>
              </a:rPr>
              <a:t>Objetivo de la sesión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CustomShape 6"/>
          <p:cNvSpPr/>
          <p:nvPr/>
        </p:nvSpPr>
        <p:spPr>
          <a:xfrm>
            <a:off x="756000" y="1548000"/>
            <a:ext cx="4679640" cy="43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Identificar nuestras propias emociones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CustomShape 7"/>
          <p:cNvSpPr/>
          <p:nvPr/>
        </p:nvSpPr>
        <p:spPr>
          <a:xfrm>
            <a:off x="4608720" y="2549160"/>
            <a:ext cx="3670920" cy="115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es-MX" sz="4200" spc="-1" strike="noStrike">
                <a:solidFill>
                  <a:srgbClr val="66e8fa"/>
                </a:solidFill>
                <a:latin typeface="Calibri"/>
                <a:ea typeface="DejaVu Sans"/>
              </a:rPr>
              <a:t>Materiales</a:t>
            </a:r>
            <a:endParaRPr b="0" lang="es-MX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CustomShape 8"/>
          <p:cNvSpPr/>
          <p:nvPr/>
        </p:nvSpPr>
        <p:spPr>
          <a:xfrm>
            <a:off x="5076000" y="3384000"/>
            <a:ext cx="4679640" cy="43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1. Equipo de cómputo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2. Hoja de libreta o procesador de texto.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3. Lapicero (en caso de usar la hoja)</a:t>
            </a: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s-MX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3096000" y="284760"/>
            <a:ext cx="2879640" cy="78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es-MX" sz="4400" spc="-1" strike="noStrike">
                <a:solidFill>
                  <a:srgbClr val="0c5b7b"/>
                </a:solidFill>
                <a:latin typeface="Calibri"/>
                <a:ea typeface="DejaVu Sans"/>
              </a:rPr>
              <a:t>Actividad</a:t>
            </a:r>
            <a:endParaRPr b="0" lang="es-MX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CustomShape 2"/>
          <p:cNvSpPr/>
          <p:nvPr/>
        </p:nvSpPr>
        <p:spPr>
          <a:xfrm>
            <a:off x="972000" y="1260360"/>
            <a:ext cx="6479640" cy="161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1" lang="es-MX" sz="1600" spc="-1" strike="noStrike">
                <a:solidFill>
                  <a:srgbClr val="2c2b2b"/>
                </a:solidFill>
                <a:latin typeface="Calibri"/>
                <a:ea typeface="DejaVu Sans"/>
              </a:rPr>
              <a:t>Crear una lista sobre las emociones que sintieron a lo largo del programa.</a:t>
            </a:r>
            <a:endParaRPr b="0" lang="es-MX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Imagen 1" descr=""/>
          <p:cNvPicPr/>
          <p:nvPr/>
        </p:nvPicPr>
        <p:blipFill>
          <a:blip r:embed="rId1"/>
          <a:stretch/>
        </p:blipFill>
        <p:spPr>
          <a:xfrm>
            <a:off x="1800" y="720"/>
            <a:ext cx="10069200" cy="5660280"/>
          </a:xfrm>
          <a:prstGeom prst="rect">
            <a:avLst/>
          </a:prstGeom>
          <a:ln w="0">
            <a:noFill/>
          </a:ln>
          <a:effectLst>
            <a:outerShdw dir="2700000" dist="49893">
              <a:srgbClr val="355269">
                <a:alpha val="75000"/>
              </a:srgbClr>
            </a:outerShdw>
          </a:effectLst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5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2436</TotalTime>
  <Application>LibreOffice/24.2.7.2$Linux_X86_64 LibreOffice_project/420$Build-2</Application>
  <AppVersion>15.0000</AppVersion>
  <Words>481</Words>
  <Paragraphs>104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2019-06-11T18:07:37Z</dcterms:created>
  <dc:creator>QUIRON</dc:creator>
  <dc:description/>
  <dc:language>es-MX</dc:language>
  <cp:lastModifiedBy/>
  <dcterms:modified xsi:type="dcterms:W3CDTF">2025-01-31T16:13:03Z</dcterms:modified>
  <cp:revision>199</cp:revision>
  <dc:subject/>
  <dc:title>DNA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Personalizado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15</vt:i4>
  </property>
</Properties>
</file>