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CAEABB0-ED18-4F37-8F67-F3C9414ADD61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4278960" y="10157400"/>
            <a:ext cx="3270240" cy="52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996DDF1C-AF41-4C6F-890E-305DF301AA21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5040" cy="3998880"/>
          </a:xfrm>
          <a:prstGeom prst="rect">
            <a:avLst/>
          </a:prstGeom>
          <a:ln w="0">
            <a:noFill/>
          </a:ln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7200" cy="480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7960" cy="56487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366920" y="2149200"/>
            <a:ext cx="6840720" cy="239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Educación Emocional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Conciencia social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1440000" y="252000"/>
            <a:ext cx="655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Educación Emocional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2664000" y="1548000"/>
            <a:ext cx="4679640" cy="22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un proceso educativo, continuo y permanente, que permite identificar, comprender, procesar, controlar y expresar, es decir, gestionar nuestras propias emociones para el desarrollo o transformación del bienestar personal y social.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2016000" y="432000"/>
            <a:ext cx="5615640" cy="73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1800000" y="1656000"/>
            <a:ext cx="5362200" cy="158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Reconocer nuestras propias emociones y las de los demás, siendo nuestra guía para gestionar el pensamiento y el comportamiento actuando adecuadamente para alcanzar el objetivo planteado.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"/>
          <p:cNvSpPr/>
          <p:nvPr/>
        </p:nvSpPr>
        <p:spPr>
          <a:xfrm>
            <a:off x="2700000" y="540000"/>
            <a:ext cx="503964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Conciencia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Social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"/>
          <p:cNvSpPr/>
          <p:nvPr/>
        </p:nvSpPr>
        <p:spPr>
          <a:xfrm>
            <a:off x="1260000" y="1696320"/>
            <a:ext cx="7559640" cy="154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2000" spc="-1" strike="noStrike">
                <a:solidFill>
                  <a:srgbClr val="0c5b7b"/>
                </a:solidFill>
                <a:latin typeface="Calibri"/>
                <a:ea typeface="DejaVu Sans"/>
              </a:rPr>
              <a:t>L</a:t>
            </a:r>
            <a:r>
              <a:rPr b="0" lang="es-MX" sz="2000" spc="-1" strike="noStrike">
                <a:solidFill>
                  <a:srgbClr val="0c5b7b"/>
                </a:solidFill>
                <a:latin typeface="Calibri"/>
                <a:ea typeface="DejaVu Sans"/>
              </a:rPr>
              <a:t>a conciencia social tiene que ver con la empatía, la comprensión y la consideración de los sentimientos de otras personas. Esto incluye la capacidad de leer señales no verbales y lenguaje corporal.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3164400" y="184680"/>
            <a:ext cx="3347280" cy="149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5" name="CustomShape 5"/>
          <p:cNvSpPr/>
          <p:nvPr/>
        </p:nvSpPr>
        <p:spPr>
          <a:xfrm>
            <a:off x="180000" y="648000"/>
            <a:ext cx="655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6"/>
          <p:cNvSpPr/>
          <p:nvPr/>
        </p:nvSpPr>
        <p:spPr>
          <a:xfrm>
            <a:off x="756000" y="1548000"/>
            <a:ext cx="6263640" cy="61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Reconocer los sentimientos de otras personas, mediante la escucha activa y empatía. 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7"/>
          <p:cNvSpPr/>
          <p:nvPr/>
        </p:nvSpPr>
        <p:spPr>
          <a:xfrm>
            <a:off x="4608720" y="2549160"/>
            <a:ext cx="367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CustomShape 8"/>
          <p:cNvSpPr/>
          <p:nvPr/>
        </p:nvSpPr>
        <p:spPr>
          <a:xfrm>
            <a:off x="5076000" y="3384000"/>
            <a:ext cx="467964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3096000" y="284760"/>
            <a:ext cx="2879640" cy="78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1260000" y="1260000"/>
            <a:ext cx="755964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Compartir una historia sobre alguna dificultad que hayan tenido.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9"/>
          <p:cNvSpPr/>
          <p:nvPr/>
        </p:nvSpPr>
        <p:spPr>
          <a:xfrm>
            <a:off x="3096000" y="284760"/>
            <a:ext cx="2879640" cy="78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10"/>
          <p:cNvSpPr/>
          <p:nvPr/>
        </p:nvSpPr>
        <p:spPr>
          <a:xfrm>
            <a:off x="972000" y="1080000"/>
            <a:ext cx="7847640" cy="25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Anotar y reflexionar: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2c2b2b"/>
              </a:buClr>
              <a:buFont typeface="Wingdings" charset="2"/>
              <a:buChar char=""/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¿Qué emociones crees que está experimentando?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2c2b2b"/>
              </a:buClr>
              <a:buFont typeface="Wingdings" charset="2"/>
              <a:buChar char=""/>
            </a:pPr>
            <a:r>
              <a:rPr b="1" lang="es-MX" sz="1600" spc="-1" strike="noStrike">
                <a:solidFill>
                  <a:srgbClr val="0c5b7b"/>
                </a:solidFill>
                <a:latin typeface="Calibri"/>
                <a:ea typeface="DejaVu Sans"/>
              </a:rPr>
              <a:t>¿Por qué piensas que se siente de esa manera?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2c2b2b"/>
              </a:buClr>
              <a:buFont typeface="Wingdings" charset="2"/>
              <a:buChar char=""/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¿Qué necesitarías para sentirte mejor en ese contexto?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2590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2025-01-31T16:37:58Z</dcterms:modified>
  <cp:revision>202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